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71" r:id="rId15"/>
    <p:sldId id="273" r:id="rId16"/>
    <p:sldId id="269" r:id="rId17"/>
    <p:sldId id="270" r:id="rId18"/>
    <p:sldId id="274" r:id="rId19"/>
    <p:sldId id="26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26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1FF6A-62BE-4FEA-A26B-9F5FD6929CB5}" type="datetimeFigureOut">
              <a:rPr lang="uk-UA" smtClean="0"/>
              <a:t>25.10.2019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55BE6-D786-4C96-8757-15D82DED22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690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55BE6-D786-4C96-8757-15D82DED22F5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676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4D3C-4116-4B5D-8207-0BF9A692928D}" type="datetimeFigureOut">
              <a:rPr lang="uk-UA" smtClean="0"/>
              <a:t>25.10.2019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B259-9BC3-4785-9722-60C096046F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23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4D3C-4116-4B5D-8207-0BF9A692928D}" type="datetimeFigureOut">
              <a:rPr lang="uk-UA" smtClean="0"/>
              <a:t>25.10.2019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B259-9BC3-4785-9722-60C096046F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613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4D3C-4116-4B5D-8207-0BF9A692928D}" type="datetimeFigureOut">
              <a:rPr lang="uk-UA" smtClean="0"/>
              <a:t>25.10.2019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B259-9BC3-4785-9722-60C096046F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02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4D3C-4116-4B5D-8207-0BF9A692928D}" type="datetimeFigureOut">
              <a:rPr lang="uk-UA" smtClean="0"/>
              <a:t>25.10.2019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B259-9BC3-4785-9722-60C096046F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421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4D3C-4116-4B5D-8207-0BF9A692928D}" type="datetimeFigureOut">
              <a:rPr lang="uk-UA" smtClean="0"/>
              <a:t>25.10.2019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B259-9BC3-4785-9722-60C096046F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484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4D3C-4116-4B5D-8207-0BF9A692928D}" type="datetimeFigureOut">
              <a:rPr lang="uk-UA" smtClean="0"/>
              <a:t>25.10.2019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B259-9BC3-4785-9722-60C096046F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245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4D3C-4116-4B5D-8207-0BF9A692928D}" type="datetimeFigureOut">
              <a:rPr lang="uk-UA" smtClean="0"/>
              <a:t>25.10.2019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B259-9BC3-4785-9722-60C096046F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043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4D3C-4116-4B5D-8207-0BF9A692928D}" type="datetimeFigureOut">
              <a:rPr lang="uk-UA" smtClean="0"/>
              <a:t>25.10.2019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B259-9BC3-4785-9722-60C096046F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83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4D3C-4116-4B5D-8207-0BF9A692928D}" type="datetimeFigureOut">
              <a:rPr lang="uk-UA" smtClean="0"/>
              <a:t>25.10.2019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B259-9BC3-4785-9722-60C096046F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111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4D3C-4116-4B5D-8207-0BF9A692928D}" type="datetimeFigureOut">
              <a:rPr lang="uk-UA" smtClean="0"/>
              <a:t>25.10.2019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B259-9BC3-4785-9722-60C096046F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962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4D3C-4116-4B5D-8207-0BF9A692928D}" type="datetimeFigureOut">
              <a:rPr lang="uk-UA" smtClean="0"/>
              <a:t>25.10.2019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B259-9BC3-4785-9722-60C096046F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34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D4D3C-4116-4B5D-8207-0BF9A692928D}" type="datetimeFigureOut">
              <a:rPr lang="uk-UA" smtClean="0"/>
              <a:t>25.10.2019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0B259-9BC3-4785-9722-60C096046F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18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aximum.fm/svyato-ivana-kupala-tradiciyi-obryadi-ta-svyatkuvannya_n12355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ibuna.sumy.ua/news/u-sumah-zasyayala-golovna-novorichna-yalynka-video/" TargetMode="External"/><Relationship Id="rId5" Type="http://schemas.openxmlformats.org/officeDocument/2006/relationships/hyperlink" Target="https://rozetka.com.ua/ua/103769238/p103769238/" TargetMode="External"/><Relationship Id="rId4" Type="http://schemas.openxmlformats.org/officeDocument/2006/relationships/hyperlink" Target="https://etnoxata.com.ua/statti/traditsiji/traditsijni-rozvagi-nashyh-predkiv-vechornitsi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06" y="-243840"/>
            <a:ext cx="12324806" cy="7101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5692" y="1509485"/>
            <a:ext cx="10247809" cy="229833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uk-UA" sz="4400" dirty="0" smtClean="0"/>
              <a:t>Міні-проект </a:t>
            </a: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/>
              <a:t>Черповодівської ЗОШ </a:t>
            </a:r>
            <a:r>
              <a:rPr lang="uk-UA" sz="4400" dirty="0" err="1" smtClean="0"/>
              <a:t>І-ІІст</a:t>
            </a: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/>
              <a:t>«Народні та родинні традиції </a:t>
            </a:r>
            <a:br>
              <a:rPr lang="uk-UA" sz="4400" dirty="0" smtClean="0"/>
            </a:br>
            <a:r>
              <a:rPr lang="uk-UA" sz="4400" dirty="0" smtClean="0"/>
              <a:t>мого краю»</a:t>
            </a:r>
            <a:endParaRPr lang="uk-UA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2636" y="4057104"/>
            <a:ext cx="3830684" cy="2099856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algn="l"/>
            <a:r>
              <a:rPr lang="uk-UA" sz="2000" b="1" dirty="0" smtClean="0"/>
              <a:t>Керівник проекту:</a:t>
            </a:r>
            <a:r>
              <a:rPr lang="uk-UA" sz="2000" dirty="0" smtClean="0"/>
              <a:t> </a:t>
            </a:r>
          </a:p>
          <a:p>
            <a:pPr algn="l"/>
            <a:r>
              <a:rPr lang="uk-UA" sz="2000" dirty="0" smtClean="0"/>
              <a:t>Кольчієнко Олександр Васильович</a:t>
            </a:r>
          </a:p>
          <a:p>
            <a:pPr algn="l"/>
            <a:r>
              <a:rPr lang="uk-UA" sz="2000" b="1" dirty="0" smtClean="0"/>
              <a:t>Виконавці:</a:t>
            </a:r>
          </a:p>
          <a:p>
            <a:pPr algn="l"/>
            <a:r>
              <a:rPr lang="uk-UA" sz="2000" dirty="0" smtClean="0"/>
              <a:t>Ільніцька Владислава Ігорівна</a:t>
            </a:r>
          </a:p>
          <a:p>
            <a:pPr algn="l"/>
            <a:r>
              <a:rPr lang="uk-UA" sz="2000" dirty="0" smtClean="0"/>
              <a:t>Косарчук Анастасія Сергіївна</a:t>
            </a:r>
          </a:p>
          <a:p>
            <a:pPr algn="l"/>
            <a:r>
              <a:rPr lang="uk-UA" sz="2000" dirty="0" smtClean="0"/>
              <a:t>Метельська Марія Анатоліївна</a:t>
            </a:r>
            <a:endParaRPr lang="uk-UA" dirty="0" smtClean="0"/>
          </a:p>
          <a:p>
            <a:pPr algn="l"/>
            <a:endParaRPr lang="uk-UA" dirty="0" smtClean="0"/>
          </a:p>
          <a:p>
            <a:pPr algn="l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60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26" y="3703321"/>
            <a:ext cx="3636886" cy="2764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26" y="1574267"/>
            <a:ext cx="3606167" cy="2704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154" y="1574267"/>
            <a:ext cx="4061462" cy="24368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154" y="3502151"/>
            <a:ext cx="4061462" cy="296608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2617" y="148660"/>
            <a:ext cx="100209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0" i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Святкування вечорниць у школі</a:t>
            </a:r>
            <a:endParaRPr lang="uk-UA" sz="5400" b="0" i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" y="1447800"/>
            <a:ext cx="38466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По традиції «Вечорниці» у нас святкують не тільки учні а й вчителі школи.  Тут тобі</a:t>
            </a:r>
          </a:p>
          <a:p>
            <a:r>
              <a:rPr lang="uk-UA" sz="3200" dirty="0" smtClean="0"/>
              <a:t>після свята і </a:t>
            </a:r>
          </a:p>
          <a:p>
            <a:r>
              <a:rPr lang="uk-UA" sz="3200" dirty="0" smtClean="0"/>
              <a:t>варениками нагодують і без гумору не залишать.</a:t>
            </a:r>
          </a:p>
          <a:p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9355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55" y="4171949"/>
            <a:ext cx="3581400" cy="2686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18" y="0"/>
            <a:ext cx="4982643" cy="33854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002" y="0"/>
            <a:ext cx="3922998" cy="294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" y="3582672"/>
            <a:ext cx="4509698" cy="32753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22998" cy="29422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055" y="3582672"/>
            <a:ext cx="4513945" cy="327532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869302"/>
            <a:ext cx="12192000" cy="6698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320842" y="2905775"/>
            <a:ext cx="11662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                                   </a:t>
            </a:r>
            <a:r>
              <a:rPr lang="uk-UA" sz="2800" b="1" dirty="0" smtClean="0">
                <a:solidFill>
                  <a:schemeClr val="bg1"/>
                </a:solidFill>
              </a:rPr>
              <a:t>Господиня від душі гостей частувала!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13944" y="3582672"/>
            <a:ext cx="3164111" cy="5892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2192000" cy="4491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515046" y="9179"/>
            <a:ext cx="9682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Ой! Чого у нас тільки не було -  танці, пісні, калита, варенички.</a:t>
            </a:r>
            <a:endParaRPr lang="uk-U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69097"/>
            <a:ext cx="11800115" cy="6695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0629" y="286811"/>
            <a:ext cx="7707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FFFF00"/>
                </a:solidFill>
              </a:rPr>
              <a:t>Новорічні свята </a:t>
            </a:r>
            <a:endParaRPr lang="uk-UA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4160520"/>
            <a:ext cx="3596640" cy="2697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rgbClr val="FFFF00"/>
                </a:solidFill>
              </a:rPr>
              <a:t>Новорічні свята.</a:t>
            </a:r>
            <a:endParaRPr lang="uk-UA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406" y="1529080"/>
            <a:ext cx="887911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FFFF00"/>
                </a:solidFill>
              </a:rPr>
              <a:t>	Новий рік це насичене свято. На новорічні свята можна не тільки потанцювати, поспівати, а </a:t>
            </a:r>
            <a:r>
              <a:rPr lang="uk-UA" dirty="0">
                <a:solidFill>
                  <a:srgbClr val="FFFF00"/>
                </a:solidFill>
              </a:rPr>
              <a:t>й</a:t>
            </a:r>
            <a:r>
              <a:rPr lang="uk-UA" dirty="0" smtClean="0">
                <a:solidFill>
                  <a:srgbClr val="FFFF00"/>
                </a:solidFill>
              </a:rPr>
              <a:t> скуштувати солоденьких цукерок, дізнатись більше про сусідів, яких може не знав.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FFFF00"/>
                </a:solidFill>
              </a:rPr>
              <a:t>	Новорічні свята це також колядки, щедрівки, посівання, Василя, Меланки, Новий рік, Старий Новий рік. Ці всі звичаї дуже подобаються дітям.</a:t>
            </a:r>
          </a:p>
          <a:p>
            <a:pPr marL="0" indent="0">
              <a:buNone/>
            </a:pPr>
            <a:r>
              <a:rPr lang="uk-UA" dirty="0">
                <a:solidFill>
                  <a:srgbClr val="FFFF00"/>
                </a:solidFill>
              </a:rPr>
              <a:t>	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>
                <a:solidFill>
                  <a:srgbClr val="FFFF00"/>
                </a:solidFill>
              </a:rPr>
              <a:t>Н</a:t>
            </a:r>
            <a:r>
              <a:rPr lang="uk-UA" dirty="0" smtClean="0">
                <a:solidFill>
                  <a:srgbClr val="FFFF00"/>
                </a:solidFill>
              </a:rPr>
              <a:t>а колядки можна наколядувати скільки </a:t>
            </a:r>
            <a:endParaRPr lang="uk-UA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FFFF00"/>
                </a:solidFill>
              </a:rPr>
              <a:t>цукерок</a:t>
            </a:r>
            <a:r>
              <a:rPr lang="uk-UA" dirty="0" smtClean="0">
                <a:solidFill>
                  <a:srgbClr val="FFFF00"/>
                </a:solidFill>
              </a:rPr>
              <a:t>, що не снилося, </a:t>
            </a:r>
            <a:r>
              <a:rPr lang="uk-UA" dirty="0" err="1" smtClean="0">
                <a:solidFill>
                  <a:srgbClr val="FFFF00"/>
                </a:solidFill>
              </a:rPr>
              <a:t>нащедрувати</a:t>
            </a:r>
            <a:r>
              <a:rPr lang="uk-UA" dirty="0" smtClean="0">
                <a:solidFill>
                  <a:srgbClr val="FFFF00"/>
                </a:solidFill>
              </a:rPr>
              <a:t> скільки грошей, </a:t>
            </a:r>
            <a:r>
              <a:rPr lang="uk-UA" dirty="0" err="1" smtClean="0">
                <a:solidFill>
                  <a:srgbClr val="FFFF00"/>
                </a:solidFill>
              </a:rPr>
              <a:t>напосівати</a:t>
            </a:r>
            <a:r>
              <a:rPr lang="uk-UA" dirty="0" smtClean="0">
                <a:solidFill>
                  <a:srgbClr val="FFFF00"/>
                </a:solidFill>
              </a:rPr>
              <a:t>… </a:t>
            </a:r>
          </a:p>
          <a:p>
            <a:pPr marL="0" indent="0">
              <a:buNone/>
            </a:pPr>
            <a:r>
              <a:rPr lang="uk-UA" dirty="0">
                <a:solidFill>
                  <a:srgbClr val="FFFF00"/>
                </a:solidFill>
              </a:rPr>
              <a:t>	</a:t>
            </a:r>
            <a:r>
              <a:rPr lang="uk-UA" dirty="0" smtClean="0">
                <a:solidFill>
                  <a:srgbClr val="FFFF00"/>
                </a:solidFill>
              </a:rPr>
              <a:t>Одним словом весело.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4662" y="280512"/>
            <a:ext cx="3976915" cy="74580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Новий рік у школі</a:t>
            </a: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3" y="1348184"/>
            <a:ext cx="3429000" cy="2057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77" y="1328000"/>
            <a:ext cx="3429000" cy="2057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991" y="1328000"/>
            <a:ext cx="3429000" cy="2057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29" y="3545114"/>
            <a:ext cx="3429000" cy="2057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29" y="3545114"/>
            <a:ext cx="3429000" cy="2057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032" y="144161"/>
            <a:ext cx="2333968" cy="17426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9304" y="393567"/>
            <a:ext cx="2362925" cy="17643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3412"/>
            <a:ext cx="2771866" cy="25606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612" y="3993412"/>
            <a:ext cx="3094388" cy="272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14" y="198995"/>
            <a:ext cx="4862286" cy="2917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221" r="2048" b="49910"/>
          <a:stretch/>
        </p:blipFill>
        <p:spPr>
          <a:xfrm rot="16200000" flipH="1">
            <a:off x="-1414505" y="1414505"/>
            <a:ext cx="3467637" cy="6386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221" r="2048" b="49910"/>
          <a:stretch/>
        </p:blipFill>
        <p:spPr>
          <a:xfrm rot="16200000" flipH="1">
            <a:off x="-1372559" y="4846817"/>
            <a:ext cx="3383745" cy="638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1486" y="928914"/>
            <a:ext cx="39914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FFFF00"/>
                </a:solidFill>
              </a:rPr>
              <a:t>Небо і земля (2) нині торжествують,</a:t>
            </a:r>
            <a:br>
              <a:rPr lang="uk-UA" sz="1400" dirty="0" smtClean="0">
                <a:solidFill>
                  <a:srgbClr val="FFFF00"/>
                </a:solidFill>
              </a:rPr>
            </a:br>
            <a:r>
              <a:rPr lang="uk-UA" sz="1400" dirty="0" smtClean="0">
                <a:solidFill>
                  <a:srgbClr val="FFFF00"/>
                </a:solidFill>
              </a:rPr>
              <a:t>Ангели, люди (2) весело </a:t>
            </a:r>
            <a:r>
              <a:rPr lang="uk-UA" sz="1400" dirty="0" err="1" smtClean="0">
                <a:solidFill>
                  <a:srgbClr val="FFFF00"/>
                </a:solidFill>
              </a:rPr>
              <a:t>празднують</a:t>
            </a:r>
            <a:r>
              <a:rPr lang="uk-UA" sz="1400" dirty="0" smtClean="0">
                <a:solidFill>
                  <a:srgbClr val="FFFF00"/>
                </a:solidFill>
              </a:rPr>
              <a:t>.</a:t>
            </a:r>
            <a:br>
              <a:rPr lang="uk-UA" sz="1400" dirty="0" smtClean="0">
                <a:solidFill>
                  <a:srgbClr val="FFFF00"/>
                </a:solidFill>
              </a:rPr>
            </a:br>
            <a:r>
              <a:rPr lang="uk-UA" sz="1400" dirty="0" smtClean="0">
                <a:solidFill>
                  <a:srgbClr val="FFFF00"/>
                </a:solidFill>
              </a:rPr>
              <a:t>	Приспів:</a:t>
            </a:r>
            <a:br>
              <a:rPr lang="uk-UA" sz="1400" dirty="0" smtClean="0">
                <a:solidFill>
                  <a:srgbClr val="FFFF00"/>
                </a:solidFill>
              </a:rPr>
            </a:br>
            <a:r>
              <a:rPr lang="uk-UA" sz="1400" dirty="0" smtClean="0">
                <a:solidFill>
                  <a:srgbClr val="FFFF00"/>
                </a:solidFill>
              </a:rPr>
              <a:t>Христос родився, Бог </a:t>
            </a:r>
            <a:r>
              <a:rPr lang="uk-UA" sz="1400" dirty="0" err="1" smtClean="0">
                <a:solidFill>
                  <a:srgbClr val="FFFF00"/>
                </a:solidFill>
              </a:rPr>
              <a:t>воплотився</a:t>
            </a:r>
            <a:r>
              <a:rPr lang="uk-UA" sz="1400" dirty="0" smtClean="0">
                <a:solidFill>
                  <a:srgbClr val="FFFF00"/>
                </a:solidFill>
              </a:rPr>
              <a:t>,</a:t>
            </a:r>
            <a:br>
              <a:rPr lang="uk-UA" sz="1400" dirty="0" smtClean="0">
                <a:solidFill>
                  <a:srgbClr val="FFFF00"/>
                </a:solidFill>
              </a:rPr>
            </a:br>
            <a:r>
              <a:rPr lang="uk-UA" sz="1400" dirty="0" smtClean="0">
                <a:solidFill>
                  <a:srgbClr val="FFFF00"/>
                </a:solidFill>
              </a:rPr>
              <a:t>Ангели співають, </a:t>
            </a:r>
            <a:r>
              <a:rPr lang="uk-UA" sz="1400" dirty="0" err="1" smtClean="0">
                <a:solidFill>
                  <a:srgbClr val="FFFF00"/>
                </a:solidFill>
              </a:rPr>
              <a:t>Царіє</a:t>
            </a:r>
            <a:r>
              <a:rPr lang="uk-UA" sz="1400" dirty="0" smtClean="0">
                <a:solidFill>
                  <a:srgbClr val="FFFF00"/>
                </a:solidFill>
              </a:rPr>
              <a:t> витають,</a:t>
            </a:r>
            <a:br>
              <a:rPr lang="uk-UA" sz="1400" dirty="0" smtClean="0">
                <a:solidFill>
                  <a:srgbClr val="FFFF00"/>
                </a:solidFill>
              </a:rPr>
            </a:br>
            <a:r>
              <a:rPr lang="uk-UA" sz="1400" dirty="0" smtClean="0">
                <a:solidFill>
                  <a:srgbClr val="FFFF00"/>
                </a:solidFill>
              </a:rPr>
              <a:t>Поклін віддають, </a:t>
            </a:r>
            <a:r>
              <a:rPr lang="uk-UA" sz="1400" dirty="0" err="1" smtClean="0">
                <a:solidFill>
                  <a:srgbClr val="FFFF00"/>
                </a:solidFill>
              </a:rPr>
              <a:t>пастиріє</a:t>
            </a:r>
            <a:r>
              <a:rPr lang="uk-UA" sz="1400" dirty="0" smtClean="0">
                <a:solidFill>
                  <a:srgbClr val="FFFF00"/>
                </a:solidFill>
              </a:rPr>
              <a:t> грають,</a:t>
            </a:r>
            <a:br>
              <a:rPr lang="uk-UA" sz="1400" dirty="0" smtClean="0">
                <a:solidFill>
                  <a:srgbClr val="FFFF00"/>
                </a:solidFill>
              </a:rPr>
            </a:br>
            <a:r>
              <a:rPr lang="uk-UA" sz="1400" dirty="0" smtClean="0">
                <a:solidFill>
                  <a:srgbClr val="FFFF00"/>
                </a:solidFill>
              </a:rPr>
              <a:t>"Чудо, чудо!" повідають.</a:t>
            </a:r>
            <a:br>
              <a:rPr lang="uk-UA" sz="1400" dirty="0" smtClean="0">
                <a:solidFill>
                  <a:srgbClr val="FFFF00"/>
                </a:solidFill>
              </a:rPr>
            </a:br>
            <a:r>
              <a:rPr lang="uk-UA" sz="1400" dirty="0" smtClean="0">
                <a:solidFill>
                  <a:srgbClr val="FFFF00"/>
                </a:solidFill>
              </a:rPr>
              <a:t/>
            </a:r>
            <a:br>
              <a:rPr lang="uk-UA" sz="1400" dirty="0" smtClean="0">
                <a:solidFill>
                  <a:srgbClr val="FFFF00"/>
                </a:solidFill>
              </a:rPr>
            </a:br>
            <a:r>
              <a:rPr lang="uk-UA" sz="1400" dirty="0" smtClean="0">
                <a:solidFill>
                  <a:srgbClr val="FFFF00"/>
                </a:solidFill>
              </a:rPr>
              <a:t>Во </a:t>
            </a:r>
            <a:r>
              <a:rPr lang="uk-UA" sz="1400" dirty="0" err="1" smtClean="0">
                <a:solidFill>
                  <a:srgbClr val="FFFF00"/>
                </a:solidFill>
              </a:rPr>
              <a:t>Вифлеємі</a:t>
            </a:r>
            <a:r>
              <a:rPr lang="uk-UA" sz="1400" dirty="0" smtClean="0">
                <a:solidFill>
                  <a:srgbClr val="FFFF00"/>
                </a:solidFill>
              </a:rPr>
              <a:t> (2) весела новина:</a:t>
            </a:r>
            <a:br>
              <a:rPr lang="uk-UA" sz="1400" dirty="0" smtClean="0">
                <a:solidFill>
                  <a:srgbClr val="FFFF00"/>
                </a:solidFill>
              </a:rPr>
            </a:br>
            <a:r>
              <a:rPr lang="uk-UA" sz="1400" dirty="0" smtClean="0">
                <a:solidFill>
                  <a:srgbClr val="FFFF00"/>
                </a:solidFill>
              </a:rPr>
              <a:t>Пречиста Діва (2) породила Сина!</a:t>
            </a:r>
            <a:br>
              <a:rPr lang="uk-UA" sz="1400" dirty="0" smtClean="0">
                <a:solidFill>
                  <a:srgbClr val="FFFF00"/>
                </a:solidFill>
              </a:rPr>
            </a:br>
            <a:r>
              <a:rPr lang="uk-UA" sz="1400" dirty="0" smtClean="0">
                <a:solidFill>
                  <a:srgbClr val="FFFF00"/>
                </a:solidFill>
              </a:rPr>
              <a:t/>
            </a:r>
            <a:br>
              <a:rPr lang="uk-UA" sz="1400" dirty="0" smtClean="0">
                <a:solidFill>
                  <a:srgbClr val="FFFF00"/>
                </a:solidFill>
              </a:rPr>
            </a:br>
            <a:r>
              <a:rPr lang="uk-UA" sz="1400" dirty="0" smtClean="0">
                <a:solidFill>
                  <a:srgbClr val="FFFF00"/>
                </a:solidFill>
              </a:rPr>
              <a:t>Слово </a:t>
            </a:r>
            <a:r>
              <a:rPr lang="uk-UA" sz="1400" dirty="0" err="1" smtClean="0">
                <a:solidFill>
                  <a:srgbClr val="FFFF00"/>
                </a:solidFill>
              </a:rPr>
              <a:t>Отчеє</a:t>
            </a:r>
            <a:r>
              <a:rPr lang="uk-UA" sz="1400" dirty="0" smtClean="0">
                <a:solidFill>
                  <a:srgbClr val="FFFF00"/>
                </a:solidFill>
              </a:rPr>
              <a:t> (2) взяло на ся тіло:</a:t>
            </a:r>
            <a:br>
              <a:rPr lang="uk-UA" sz="1400" dirty="0" smtClean="0">
                <a:solidFill>
                  <a:srgbClr val="FFFF00"/>
                </a:solidFill>
              </a:rPr>
            </a:br>
            <a:r>
              <a:rPr lang="uk-UA" sz="1400" dirty="0" smtClean="0">
                <a:solidFill>
                  <a:srgbClr val="FFFF00"/>
                </a:solidFill>
              </a:rPr>
              <a:t>В </a:t>
            </a:r>
            <a:r>
              <a:rPr lang="uk-UA" sz="1400" dirty="0" err="1" smtClean="0">
                <a:solidFill>
                  <a:srgbClr val="FFFF00"/>
                </a:solidFill>
              </a:rPr>
              <a:t>темностях</a:t>
            </a:r>
            <a:r>
              <a:rPr lang="uk-UA" sz="1400" dirty="0" smtClean="0">
                <a:solidFill>
                  <a:srgbClr val="FFFF00"/>
                </a:solidFill>
              </a:rPr>
              <a:t> земних (2) сонце засвітило.</a:t>
            </a:r>
            <a:br>
              <a:rPr lang="uk-UA" sz="1400" dirty="0" smtClean="0">
                <a:solidFill>
                  <a:srgbClr val="FFFF00"/>
                </a:solidFill>
              </a:rPr>
            </a:br>
            <a:r>
              <a:rPr lang="uk-UA" sz="1400" dirty="0" smtClean="0">
                <a:solidFill>
                  <a:srgbClr val="FFFF00"/>
                </a:solidFill>
              </a:rPr>
              <a:t/>
            </a:r>
            <a:br>
              <a:rPr lang="uk-UA" sz="1400" dirty="0" smtClean="0">
                <a:solidFill>
                  <a:srgbClr val="FFFF00"/>
                </a:solidFill>
              </a:rPr>
            </a:br>
            <a:r>
              <a:rPr lang="uk-UA" sz="1400" dirty="0" smtClean="0">
                <a:solidFill>
                  <a:srgbClr val="FFFF00"/>
                </a:solidFill>
              </a:rPr>
              <a:t>Ангели служать (2) </a:t>
            </a:r>
            <a:r>
              <a:rPr lang="uk-UA" sz="1400" dirty="0" err="1" smtClean="0">
                <a:solidFill>
                  <a:srgbClr val="FFFF00"/>
                </a:solidFill>
              </a:rPr>
              <a:t>свойому</a:t>
            </a:r>
            <a:r>
              <a:rPr lang="uk-UA" sz="1400" dirty="0" smtClean="0">
                <a:solidFill>
                  <a:srgbClr val="FFFF00"/>
                </a:solidFill>
              </a:rPr>
              <a:t> Королю</a:t>
            </a:r>
            <a:br>
              <a:rPr lang="uk-UA" sz="1400" dirty="0" smtClean="0">
                <a:solidFill>
                  <a:srgbClr val="FFFF00"/>
                </a:solidFill>
              </a:rPr>
            </a:br>
            <a:r>
              <a:rPr lang="uk-UA" sz="1400" dirty="0" smtClean="0">
                <a:solidFill>
                  <a:srgbClr val="FFFF00"/>
                </a:solidFill>
              </a:rPr>
              <a:t>І во вертепі (2) творять Його волю.</a:t>
            </a:r>
            <a:br>
              <a:rPr lang="uk-UA" sz="1400" dirty="0" smtClean="0">
                <a:solidFill>
                  <a:srgbClr val="FFFF00"/>
                </a:solidFill>
              </a:rPr>
            </a:br>
            <a:r>
              <a:rPr lang="uk-UA" sz="1400" dirty="0" smtClean="0">
                <a:solidFill>
                  <a:srgbClr val="FFFF00"/>
                </a:solidFill>
              </a:rPr>
              <a:t/>
            </a:r>
            <a:br>
              <a:rPr lang="uk-UA" sz="1400" dirty="0" smtClean="0">
                <a:solidFill>
                  <a:srgbClr val="FFFF00"/>
                </a:solidFill>
              </a:rPr>
            </a:br>
            <a:r>
              <a:rPr lang="uk-UA" sz="1400" dirty="0" smtClean="0">
                <a:solidFill>
                  <a:srgbClr val="FFFF00"/>
                </a:solidFill>
              </a:rPr>
              <a:t>Три славні царі (2) зі сходу приходять,</a:t>
            </a:r>
            <a:br>
              <a:rPr lang="uk-UA" sz="1400" dirty="0" smtClean="0">
                <a:solidFill>
                  <a:srgbClr val="FFFF00"/>
                </a:solidFill>
              </a:rPr>
            </a:br>
            <a:r>
              <a:rPr lang="uk-UA" sz="1400" dirty="0" smtClean="0">
                <a:solidFill>
                  <a:srgbClr val="FFFF00"/>
                </a:solidFill>
              </a:rPr>
              <a:t>Ладан і смирну (2), золото приносять.*</a:t>
            </a:r>
            <a:br>
              <a:rPr lang="uk-UA" sz="1400" dirty="0" smtClean="0">
                <a:solidFill>
                  <a:srgbClr val="FFFF00"/>
                </a:solidFill>
              </a:rPr>
            </a:br>
            <a:r>
              <a:rPr lang="uk-UA" sz="1400" dirty="0" smtClean="0">
                <a:solidFill>
                  <a:srgbClr val="FFFF00"/>
                </a:solidFill>
              </a:rPr>
              <a:t/>
            </a:r>
            <a:br>
              <a:rPr lang="uk-UA" sz="1400" dirty="0" smtClean="0">
                <a:solidFill>
                  <a:srgbClr val="FFFF00"/>
                </a:solidFill>
              </a:rPr>
            </a:br>
            <a:r>
              <a:rPr lang="uk-UA" sz="1400" dirty="0" smtClean="0">
                <a:solidFill>
                  <a:srgbClr val="FFFF00"/>
                </a:solidFill>
              </a:rPr>
              <a:t>Царю і Богу (2) </a:t>
            </a:r>
            <a:r>
              <a:rPr lang="uk-UA" sz="1400" dirty="0" err="1" smtClean="0">
                <a:solidFill>
                  <a:srgbClr val="FFFF00"/>
                </a:solidFill>
              </a:rPr>
              <a:t>тоє</a:t>
            </a:r>
            <a:r>
              <a:rPr lang="uk-UA" sz="1400" dirty="0" smtClean="0">
                <a:solidFill>
                  <a:srgbClr val="FFFF00"/>
                </a:solidFill>
              </a:rPr>
              <a:t> офірують,</a:t>
            </a:r>
            <a:br>
              <a:rPr lang="uk-UA" sz="1400" dirty="0" smtClean="0">
                <a:solidFill>
                  <a:srgbClr val="FFFF00"/>
                </a:solidFill>
              </a:rPr>
            </a:br>
            <a:r>
              <a:rPr lang="uk-UA" sz="1400" dirty="0" smtClean="0">
                <a:solidFill>
                  <a:srgbClr val="FFFF00"/>
                </a:solidFill>
              </a:rPr>
              <a:t>Пастирі людям (2) все </a:t>
            </a:r>
            <a:r>
              <a:rPr lang="uk-UA" sz="1400" dirty="0" err="1" smtClean="0">
                <a:solidFill>
                  <a:srgbClr val="FFFF00"/>
                </a:solidFill>
              </a:rPr>
              <a:t>розповідують</a:t>
            </a:r>
            <a:r>
              <a:rPr lang="uk-UA" sz="1400" dirty="0" smtClean="0">
                <a:solidFill>
                  <a:srgbClr val="FFFF00"/>
                </a:solidFill>
              </a:rPr>
              <a:t>.**</a:t>
            </a:r>
            <a:br>
              <a:rPr lang="uk-UA" sz="1400" dirty="0" smtClean="0">
                <a:solidFill>
                  <a:srgbClr val="FFFF00"/>
                </a:solidFill>
              </a:rPr>
            </a:br>
            <a:r>
              <a:rPr lang="uk-UA" sz="1400" dirty="0" smtClean="0">
                <a:solidFill>
                  <a:srgbClr val="FFFF00"/>
                </a:solidFill>
              </a:rPr>
              <a:t/>
            </a:r>
            <a:br>
              <a:rPr lang="uk-UA" sz="1400" dirty="0" smtClean="0">
                <a:solidFill>
                  <a:srgbClr val="FFFF00"/>
                </a:solidFill>
              </a:rPr>
            </a:br>
            <a:r>
              <a:rPr lang="uk-UA" sz="1400" dirty="0" smtClean="0">
                <a:solidFill>
                  <a:srgbClr val="FFFF00"/>
                </a:solidFill>
              </a:rPr>
              <a:t>І ми </a:t>
            </a:r>
            <a:r>
              <a:rPr lang="uk-UA" sz="1400" dirty="0" err="1" smtClean="0">
                <a:solidFill>
                  <a:srgbClr val="FFFF00"/>
                </a:solidFill>
              </a:rPr>
              <a:t>рожденну</a:t>
            </a:r>
            <a:r>
              <a:rPr lang="uk-UA" sz="1400" dirty="0" smtClean="0">
                <a:solidFill>
                  <a:srgbClr val="FFFF00"/>
                </a:solidFill>
              </a:rPr>
              <a:t> (2) Богу поклін даймо,</a:t>
            </a:r>
            <a:br>
              <a:rPr lang="uk-UA" sz="1400" dirty="0" smtClean="0">
                <a:solidFill>
                  <a:srgbClr val="FFFF00"/>
                </a:solidFill>
              </a:rPr>
            </a:br>
            <a:r>
              <a:rPr lang="uk-UA" sz="1400" dirty="0" smtClean="0">
                <a:solidFill>
                  <a:srgbClr val="FFFF00"/>
                </a:solidFill>
              </a:rPr>
              <a:t>"Слава во </a:t>
            </a:r>
            <a:r>
              <a:rPr lang="uk-UA" sz="1400" dirty="0" err="1" smtClean="0">
                <a:solidFill>
                  <a:srgbClr val="FFFF00"/>
                </a:solidFill>
              </a:rPr>
              <a:t>вишних</a:t>
            </a:r>
            <a:r>
              <a:rPr lang="uk-UA" sz="1400" dirty="0" smtClean="0">
                <a:solidFill>
                  <a:srgbClr val="FFFF00"/>
                </a:solidFill>
              </a:rPr>
              <a:t>" (2) Йому заспіваймо.	</a:t>
            </a:r>
            <a:endParaRPr lang="uk-UA" sz="1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7887" y="282583"/>
            <a:ext cx="1872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Небо і земля</a:t>
            </a:r>
          </a:p>
          <a:p>
            <a:pPr algn="ctr"/>
            <a:r>
              <a:rPr lang="uk-UA" sz="2000" b="1" dirty="0">
                <a:solidFill>
                  <a:srgbClr val="FFFF00"/>
                </a:solidFill>
              </a:rPr>
              <a:t> </a:t>
            </a:r>
            <a:r>
              <a:rPr lang="uk-UA" sz="2000" dirty="0" smtClean="0">
                <a:solidFill>
                  <a:srgbClr val="FFFF00"/>
                </a:solidFill>
              </a:rPr>
              <a:t>(колядка)</a:t>
            </a:r>
            <a:endParaRPr lang="uk-UA" sz="20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9489" y="435429"/>
            <a:ext cx="30625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К</a:t>
            </a:r>
            <a:r>
              <a:rPr lang="uk-UA" b="1" dirty="0" smtClean="0">
                <a:solidFill>
                  <a:srgbClr val="FFFF00"/>
                </a:solidFill>
              </a:rPr>
              <a:t>олядка «Небо і земля» яку співали ще наші одно-сельчани. </a:t>
            </a:r>
          </a:p>
          <a:p>
            <a:r>
              <a:rPr lang="uk-UA" b="1" dirty="0">
                <a:solidFill>
                  <a:srgbClr val="FFFF00"/>
                </a:solidFill>
              </a:rPr>
              <a:t> </a:t>
            </a:r>
            <a:r>
              <a:rPr lang="uk-UA" b="1" dirty="0" smtClean="0">
                <a:solidFill>
                  <a:srgbClr val="FFFF00"/>
                </a:solidFill>
              </a:rPr>
              <a:t>   Для відновлення традицій нашого краю включили до нашого репертуару ще такі колядки та </a:t>
            </a:r>
            <a:r>
              <a:rPr lang="uk-UA" b="1" dirty="0" err="1" smtClean="0">
                <a:solidFill>
                  <a:srgbClr val="FFFF00"/>
                </a:solidFill>
              </a:rPr>
              <a:t>щедріки</a:t>
            </a:r>
            <a:r>
              <a:rPr lang="uk-UA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«Щедрий вечір, добрий вечір», «Добрий вечір тобі, пане господарю», «Нова радість», «</a:t>
            </a:r>
            <a:r>
              <a:rPr lang="uk-UA" b="1" dirty="0" err="1" smtClean="0">
                <a:solidFill>
                  <a:srgbClr val="FFFF00"/>
                </a:solidFill>
              </a:rPr>
              <a:t>Темненькая</a:t>
            </a:r>
            <a:r>
              <a:rPr lang="uk-UA" b="1" dirty="0" smtClean="0">
                <a:solidFill>
                  <a:srgbClr val="FFFF00"/>
                </a:solidFill>
              </a:rPr>
              <a:t> нічка», «Ой летіла, тай зозуленька».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2000" y="3467637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Для колоритності колядок та щедрівок, використовували музичні інструменти: трикутник, тамбурин, </a:t>
            </a:r>
            <a:r>
              <a:rPr lang="uk-UA" dirty="0" err="1" smtClean="0">
                <a:solidFill>
                  <a:srgbClr val="FFFF00"/>
                </a:solidFill>
              </a:rPr>
              <a:t>маракас</a:t>
            </a:r>
            <a:r>
              <a:rPr lang="uk-UA" dirty="0" smtClean="0">
                <a:solidFill>
                  <a:srgbClr val="FFFF00"/>
                </a:solidFill>
              </a:rPr>
              <a:t>, кларнет, баян.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2914" y="4422787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5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86317"/>
            <a:ext cx="3322320" cy="2491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0"/>
            <a:ext cx="1062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FFFF00"/>
                </a:solidFill>
              </a:rPr>
              <a:t> </a:t>
            </a:r>
            <a:r>
              <a:rPr lang="uk-UA" sz="3200" i="1" dirty="0" smtClean="0">
                <a:solidFill>
                  <a:srgbClr val="FFFF00"/>
                </a:solidFill>
              </a:rPr>
              <a:t>      </a:t>
            </a:r>
            <a:r>
              <a:rPr lang="uk-UA" sz="3200" b="1" i="1" dirty="0" smtClean="0">
                <a:solidFill>
                  <a:srgbClr val="FFFF00"/>
                </a:solidFill>
              </a:rPr>
              <a:t>Щедрівки та колядки. </a:t>
            </a:r>
          </a:p>
          <a:p>
            <a:r>
              <a:rPr lang="uk-UA" sz="3200" i="1" dirty="0" smtClean="0">
                <a:solidFill>
                  <a:srgbClr val="FFFF00"/>
                </a:solidFill>
              </a:rPr>
              <a:t>                  </a:t>
            </a:r>
            <a:r>
              <a:rPr lang="uk-UA" sz="3200" i="1" dirty="0" smtClean="0">
                <a:solidFill>
                  <a:srgbClr val="CCFF66"/>
                </a:solidFill>
              </a:rPr>
              <a:t>Вітання односельчан с. </a:t>
            </a:r>
            <a:r>
              <a:rPr lang="uk-UA" sz="3200" i="1" dirty="0" err="1" smtClean="0">
                <a:solidFill>
                  <a:srgbClr val="CCFF66"/>
                </a:solidFill>
              </a:rPr>
              <a:t>Черповодів</a:t>
            </a:r>
            <a:r>
              <a:rPr lang="uk-UA" sz="3200" i="1" dirty="0" smtClean="0">
                <a:solidFill>
                  <a:srgbClr val="CCFF66"/>
                </a:solidFill>
              </a:rPr>
              <a:t> </a:t>
            </a:r>
          </a:p>
          <a:p>
            <a:r>
              <a:rPr lang="uk-UA" sz="3200" i="1" dirty="0">
                <a:solidFill>
                  <a:srgbClr val="CCFF66"/>
                </a:solidFill>
              </a:rPr>
              <a:t> </a:t>
            </a:r>
            <a:r>
              <a:rPr lang="uk-UA" sz="3200" i="1" dirty="0" smtClean="0">
                <a:solidFill>
                  <a:srgbClr val="CCFF66"/>
                </a:solidFill>
              </a:rPr>
              <a:t>                                   з новорічними святами.</a:t>
            </a:r>
            <a:endParaRPr lang="uk-UA" sz="1100" i="1" dirty="0">
              <a:solidFill>
                <a:srgbClr val="CCFF6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20" y="1486317"/>
            <a:ext cx="3271520" cy="2453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380" y="1486317"/>
            <a:ext cx="3322320" cy="24917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86250"/>
            <a:ext cx="3246120" cy="24345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20" y="4286250"/>
            <a:ext cx="3246120" cy="24345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40" y="4286250"/>
            <a:ext cx="3246120" cy="24345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221" r="2048" b="49910"/>
          <a:stretch/>
        </p:blipFill>
        <p:spPr>
          <a:xfrm rot="16200000" flipH="1">
            <a:off x="-1414505" y="1414505"/>
            <a:ext cx="3467637" cy="6386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221" r="2048" b="49910"/>
          <a:stretch/>
        </p:blipFill>
        <p:spPr>
          <a:xfrm rot="16200000" flipH="1">
            <a:off x="-1372559" y="4846817"/>
            <a:ext cx="3383745" cy="63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14" y="0"/>
            <a:ext cx="12075885" cy="111912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Bahnschrift" panose="020B0502040204020203" pitchFamily="34" charset="0"/>
              </a:rPr>
              <a:t>Конкурс щедрівок та колядок народним ансамблю «Калинонька» в м. Умані біля музею Т.Г. Шевченка.</a:t>
            </a:r>
            <a:endParaRPr lang="uk-UA" b="1" dirty="0">
              <a:solidFill>
                <a:srgbClr val="FFFF00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128"/>
            <a:ext cx="5915039" cy="39453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372" y="1119128"/>
            <a:ext cx="6173633" cy="4630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19" y="4022239"/>
            <a:ext cx="5065485" cy="284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4480" y="23012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 smtClean="0">
                <a:solidFill>
                  <a:srgbClr val="FFFF00"/>
                </a:solidFill>
              </a:rPr>
              <a:t>Дякуємо за увагу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65125"/>
            <a:ext cx="10927080" cy="1325563"/>
          </a:xfrm>
        </p:spPr>
        <p:txBody>
          <a:bodyPr/>
          <a:lstStyle/>
          <a:p>
            <a:r>
              <a:rPr lang="uk-UA" b="1" dirty="0" smtClean="0"/>
              <a:t>Адреси сайтів з яких використана інформація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18815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  <a:hlinkClick r:id="rId3"/>
              </a:rPr>
              <a:t>https://</a:t>
            </a:r>
            <a:r>
              <a:rPr lang="cs-CZ" dirty="0" smtClean="0">
                <a:solidFill>
                  <a:srgbClr val="FFFF00"/>
                </a:solidFill>
                <a:hlinkClick r:id="rId3"/>
              </a:rPr>
              <a:t>maximum.fm/svyato-ivana-kupala-tradiciyi-obryadi-ta-svyatkuvannya_n123557</a:t>
            </a:r>
            <a:endParaRPr lang="uk-UA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FFFF00"/>
                </a:solidFill>
                <a:hlinkClick r:id="rId4"/>
              </a:rPr>
              <a:t>https</a:t>
            </a:r>
            <a:r>
              <a:rPr lang="cs-CZ" dirty="0">
                <a:solidFill>
                  <a:srgbClr val="FFFF00"/>
                </a:solidFill>
                <a:hlinkClick r:id="rId4"/>
              </a:rPr>
              <a:t>://etnoxata.com.ua/statti/traditsiji/traditsijni-rozvagi-nashyh-predkiv-vechornitsi</a:t>
            </a:r>
            <a:r>
              <a:rPr lang="cs-CZ" dirty="0" smtClean="0">
                <a:solidFill>
                  <a:srgbClr val="FFFF00"/>
                </a:solidFill>
                <a:hlinkClick r:id="rId4"/>
              </a:rPr>
              <a:t>/</a:t>
            </a:r>
            <a:endParaRPr lang="uk-UA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  <a:hlinkClick r:id="rId5"/>
              </a:rPr>
              <a:t>https://rozetka.com.ua/ua/103769238/p103769238</a:t>
            </a:r>
            <a:r>
              <a:rPr lang="cs-CZ" dirty="0" smtClean="0">
                <a:solidFill>
                  <a:srgbClr val="FFFF00"/>
                </a:solidFill>
                <a:hlinkClick r:id="rId5"/>
              </a:rPr>
              <a:t>/</a:t>
            </a:r>
            <a:endParaRPr lang="uk-UA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  <a:hlinkClick r:id="rId6"/>
              </a:rPr>
              <a:t>https://tribuna.sumy.ua/news/u-sumah-zasyayala-golovna-novorichna-yalynka-video</a:t>
            </a:r>
            <a:r>
              <a:rPr lang="cs-CZ" dirty="0" smtClean="0">
                <a:solidFill>
                  <a:srgbClr val="FFFF00"/>
                </a:solidFill>
                <a:hlinkClick r:id="rId6"/>
              </a:rPr>
              <a:t>/</a:t>
            </a:r>
            <a:endParaRPr lang="uk-UA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" y="48450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uk-UA" sz="6600" b="1" dirty="0" smtClean="0">
                <a:solidFill>
                  <a:srgbClr val="FFFF00"/>
                </a:solidFill>
              </a:rPr>
              <a:t>Мета проекту:</a:t>
            </a:r>
            <a:r>
              <a:rPr lang="uk-UA" sz="6600" dirty="0" smtClean="0"/>
              <a:t> </a:t>
            </a:r>
            <a:r>
              <a:rPr lang="uk-UA" dirty="0" smtClean="0"/>
              <a:t> </a:t>
            </a:r>
          </a:p>
          <a:p>
            <a:pPr marL="0" indent="0">
              <a:buNone/>
            </a:pPr>
            <a:r>
              <a:rPr lang="uk-UA" sz="5400" dirty="0"/>
              <a:t>в</a:t>
            </a:r>
            <a:r>
              <a:rPr lang="uk-UA" sz="5400" dirty="0" smtClean="0"/>
              <a:t>иховати почуття гордості, що ми українці; любов та повагу до свого минулого, традицій, сім’ї, звичаїв, історії, духовності. </a:t>
            </a:r>
            <a:r>
              <a:rPr lang="uk-U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28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65735"/>
            <a:ext cx="9753600" cy="64960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086" y="5617029"/>
            <a:ext cx="10929257" cy="12409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928914" y="5791200"/>
            <a:ext cx="9869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FF00"/>
                </a:solidFill>
              </a:rPr>
              <a:t>                     </a:t>
            </a:r>
            <a:r>
              <a:rPr lang="uk-UA" sz="4400" b="1" i="1" dirty="0" smtClean="0">
                <a:solidFill>
                  <a:srgbClr val="FFFF00"/>
                </a:solidFill>
              </a:rPr>
              <a:t>Свято Івана </a:t>
            </a:r>
            <a:r>
              <a:rPr lang="uk-UA" sz="4400" b="1" i="1" dirty="0" smtClean="0">
                <a:solidFill>
                  <a:srgbClr val="FFFF00"/>
                </a:solidFill>
              </a:rPr>
              <a:t>Купала</a:t>
            </a:r>
            <a:endParaRPr lang="uk-UA" sz="4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6629" y="1056367"/>
            <a:ext cx="10515600" cy="2049690"/>
          </a:xfrm>
          <a:ln w="57150"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 b="1" i="1" dirty="0" smtClean="0">
                <a:solidFill>
                  <a:srgbClr val="FF0000"/>
                </a:solidFill>
              </a:rPr>
              <a:t>Івана Купала</a:t>
            </a:r>
            <a:r>
              <a:rPr lang="uk-UA" dirty="0" smtClean="0"/>
              <a:t> – одне з найбільших стародавніх магічних слов'янських свят. Українці відзначають його в ніч з 6 на 7 липня. </a:t>
            </a:r>
            <a:br>
              <a:rPr lang="uk-UA" dirty="0" smtClean="0"/>
            </a:br>
            <a:r>
              <a:rPr lang="uk-UA" dirty="0" smtClean="0"/>
              <a:t>	До Івана Купала українці ставилися містично здавна, адже цей день завжди був пов'язаний з безліччю вірувань, прикмет, традицій, обрядів та навіть заборон.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6629" y="3106057"/>
            <a:ext cx="1051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Хороводи і стрибки навколо багаття</a:t>
            </a:r>
          </a:p>
          <a:p>
            <a:r>
              <a:rPr lang="uk-UA" sz="2800" dirty="0" smtClean="0"/>
              <a:t>	Відповідно до давніх традицій, Івана Купала – свято сонця, а найважливіша роль в містичних обрядах належить силі вогню. </a:t>
            </a:r>
          </a:p>
          <a:p>
            <a:r>
              <a:rPr lang="uk-UA" sz="2800" dirty="0"/>
              <a:t>	</a:t>
            </a:r>
            <a:r>
              <a:rPr lang="uk-UA" sz="2800" dirty="0" smtClean="0"/>
              <a:t>Наші предки вважали, що багаття – це сонце-ембріон в утробі матері. Відтак у Купальську ніч прийнято перестрибувати вогнище. Спочатку через вогнище стрибали найстарші хлопці, потім – попарно, хлопець з дівчиною.</a:t>
            </a:r>
            <a:endParaRPr lang="uk-UA" sz="2800" dirty="0"/>
          </a:p>
        </p:txBody>
      </p:sp>
      <p:sp>
        <p:nvSpPr>
          <p:cNvPr id="5" name="Цилиндр 4"/>
          <p:cNvSpPr/>
          <p:nvPr/>
        </p:nvSpPr>
        <p:spPr>
          <a:xfrm>
            <a:off x="533400" y="3106057"/>
            <a:ext cx="613229" cy="3338285"/>
          </a:xfrm>
          <a:prstGeom prst="can">
            <a:avLst/>
          </a:prstGeom>
          <a:ln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607458" y="401644"/>
            <a:ext cx="9593942" cy="64633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uk-UA" sz="3600" b="1" i="1" dirty="0" smtClean="0"/>
              <a:t>Історія виникнення свята «Івана Купала»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28665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43" y="2969578"/>
            <a:ext cx="5402037" cy="360539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09000" cy="781504"/>
          </a:xfrm>
          <a:ln w="57150">
            <a:solidFill>
              <a:srgbClr val="FFC000"/>
            </a:solidFill>
          </a:ln>
        </p:spPr>
        <p:txBody>
          <a:bodyPr/>
          <a:lstStyle/>
          <a:p>
            <a:r>
              <a:rPr lang="ru-RU" sz="3600" b="1" dirty="0" err="1"/>
              <a:t>Існують</a:t>
            </a:r>
            <a:r>
              <a:rPr lang="ru-RU" sz="3600" b="1" dirty="0"/>
              <a:t> </a:t>
            </a:r>
            <a:r>
              <a:rPr lang="ru-RU" sz="3600" b="1" dirty="0" err="1"/>
              <a:t>прикмети</a:t>
            </a:r>
            <a:r>
              <a:rPr lang="ru-RU" sz="3600" b="1" dirty="0"/>
              <a:t>, </a:t>
            </a:r>
            <a:r>
              <a:rPr lang="ru-RU" sz="3600" b="1" dirty="0" err="1"/>
              <a:t>пов'язані</a:t>
            </a:r>
            <a:r>
              <a:rPr lang="ru-RU" sz="3600" b="1" dirty="0"/>
              <a:t> з </a:t>
            </a:r>
            <a:r>
              <a:rPr lang="ru-RU" sz="3600" b="1" dirty="0" err="1"/>
              <a:t>цим</a:t>
            </a:r>
            <a:r>
              <a:rPr lang="ru-RU" sz="3600" b="1" dirty="0" smtClean="0"/>
              <a:t>: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743" y="1146629"/>
            <a:ext cx="7623628" cy="2002971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якщо парубок найвище стрибнув – буде гарний урожай у його сім'ї,</a:t>
            </a:r>
          </a:p>
          <a:p>
            <a:r>
              <a:rPr lang="uk-UA" sz="2400" dirty="0" smtClean="0"/>
              <a:t>вскочить у полум'я – чекай біди,</a:t>
            </a:r>
          </a:p>
          <a:p>
            <a:r>
              <a:rPr lang="uk-UA" sz="2400" dirty="0" smtClean="0"/>
              <a:t>юнак з дівчиною вдало перестрибнуть багаття – вони неодмінно одружаться.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uk-UA" sz="2400" dirty="0"/>
          </a:p>
        </p:txBody>
      </p:sp>
      <p:sp>
        <p:nvSpPr>
          <p:cNvPr id="5" name="Цилиндр 4"/>
          <p:cNvSpPr/>
          <p:nvPr/>
        </p:nvSpPr>
        <p:spPr>
          <a:xfrm>
            <a:off x="8781143" y="1146629"/>
            <a:ext cx="566057" cy="1822949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373743" y="3187224"/>
            <a:ext cx="59798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Вінки</a:t>
            </a:r>
            <a:r>
              <a:rPr lang="ru-RU" sz="2000" b="1" dirty="0"/>
              <a:t> на </a:t>
            </a:r>
            <a:r>
              <a:rPr lang="ru-RU" sz="2000" b="1" dirty="0" err="1"/>
              <a:t>воді</a:t>
            </a:r>
            <a:endParaRPr lang="ru-RU" sz="2000" b="1" dirty="0"/>
          </a:p>
          <a:p>
            <a:r>
              <a:rPr lang="ru-RU" sz="2000" dirty="0" smtClean="0"/>
              <a:t>	</a:t>
            </a:r>
            <a:r>
              <a:rPr lang="uk-UA" sz="2000" dirty="0" smtClean="0"/>
              <a:t>Ввечері 6 липня незаміжні дівчата ворожать на нареченого: вони плетуть вінки, кидають у воду, а хлопці їх згодом дістають. Чий вінок молодий парубок дістане – та дівчина змушена буде поцілуватися з ним і бути у парі весь вечір. </a:t>
            </a:r>
          </a:p>
          <a:p>
            <a:r>
              <a:rPr lang="uk-UA" sz="2000" dirty="0"/>
              <a:t>	</a:t>
            </a:r>
            <a:r>
              <a:rPr lang="uk-UA" sz="2000" dirty="0" smtClean="0"/>
              <a:t>Свято триває всю ніч, і найцікавіше те, що такі новоспечені молодята згодом і одружувалися. Наші предки Івана 	Купала називали богом плодючості, тому свято мало любовний характер.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0810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365125"/>
            <a:ext cx="11379200" cy="955675"/>
          </a:xfrm>
          <a:ln w="38100"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r>
              <a:rPr lang="uk-UA" b="1" i="1" dirty="0" smtClean="0"/>
              <a:t>Святкування Івана Купала в </a:t>
            </a:r>
            <a:r>
              <a:rPr lang="uk-UA" b="1" i="1" dirty="0" err="1" smtClean="0"/>
              <a:t>с.Черповодах</a:t>
            </a:r>
            <a:r>
              <a:rPr lang="uk-UA" b="1" i="1" dirty="0" smtClean="0"/>
              <a:t> </a:t>
            </a:r>
            <a:br>
              <a:rPr lang="uk-UA" b="1" i="1" dirty="0" smtClean="0"/>
            </a:br>
            <a:r>
              <a:rPr lang="uk-UA" b="1" i="1" dirty="0" smtClean="0"/>
              <a:t>біля будинку культури.</a:t>
            </a:r>
            <a:endParaRPr lang="uk-UA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91886" y="1320800"/>
            <a:ext cx="9811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Часи змінюються з року в рік, так і традиції. З тих обрядів які були з перед-історії залишилось небагато: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uk-UA" sz="2000" dirty="0" smtClean="0"/>
              <a:t>Купальські пісні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/>
              <a:t>Хоровод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/>
              <a:t> через вогнище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/>
              <a:t>Запуск віночків на воду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3933372" y="1684365"/>
            <a:ext cx="62701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Не залишилось з обрядів: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002060"/>
                </a:solidFill>
              </a:rPr>
              <a:t>не шукають квітки папороті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002060"/>
                </a:solidFill>
              </a:rPr>
              <a:t>не обкладають різними травами хату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002060"/>
                </a:solidFill>
              </a:rPr>
              <a:t>не збирають зілля в лісі і ще багато іншого, лічити не перелічити.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3259792"/>
            <a:ext cx="4339771" cy="33603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27" y="3259792"/>
            <a:ext cx="4484915" cy="33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029" y="493486"/>
            <a:ext cx="1058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Святкування «Івана </a:t>
            </a:r>
            <a:r>
              <a:rPr lang="uk-UA" sz="2400" b="1" dirty="0">
                <a:solidFill>
                  <a:srgbClr val="002060"/>
                </a:solidFill>
              </a:rPr>
              <a:t>К</a:t>
            </a:r>
            <a:r>
              <a:rPr lang="uk-UA" sz="2400" b="1" dirty="0" smtClean="0">
                <a:solidFill>
                  <a:srgbClr val="002060"/>
                </a:solidFill>
              </a:rPr>
              <a:t>упала</a:t>
            </a:r>
            <a:r>
              <a:rPr lang="uk-UA" sz="2400" b="1" dirty="0" smtClean="0">
                <a:solidFill>
                  <a:srgbClr val="002060"/>
                </a:solidFill>
              </a:rPr>
              <a:t>» </a:t>
            </a:r>
            <a:r>
              <a:rPr lang="uk-UA" sz="2400" b="1" dirty="0" smtClean="0">
                <a:solidFill>
                  <a:srgbClr val="002060"/>
                </a:solidFill>
              </a:rPr>
              <a:t>в </a:t>
            </a:r>
            <a:r>
              <a:rPr lang="uk-UA" sz="2400" b="1" dirty="0" err="1">
                <a:solidFill>
                  <a:srgbClr val="002060"/>
                </a:solidFill>
              </a:rPr>
              <a:t>Ч</a:t>
            </a:r>
            <a:r>
              <a:rPr lang="uk-UA" sz="2400" b="1" dirty="0" err="1" smtClean="0">
                <a:solidFill>
                  <a:srgbClr val="002060"/>
                </a:solidFill>
              </a:rPr>
              <a:t>ерповодах</a:t>
            </a:r>
            <a:r>
              <a:rPr lang="uk-UA" sz="2400" b="1" dirty="0" smtClean="0">
                <a:solidFill>
                  <a:srgbClr val="002060"/>
                </a:solidFill>
              </a:rPr>
              <a:t> </a:t>
            </a:r>
            <a:endParaRPr lang="uk-UA" sz="2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1324483"/>
            <a:ext cx="6734629" cy="505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200" y="5210629"/>
            <a:ext cx="11713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7030A0"/>
                </a:solidFill>
              </a:rPr>
              <a:t>  Понині традицією залишаються «Вечорниці».</a:t>
            </a:r>
            <a:endParaRPr lang="uk-UA" sz="2000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46612"/>
            <a:ext cx="7576457" cy="470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1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15" y="3466196"/>
            <a:ext cx="5344885" cy="32069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9915" y="262022"/>
            <a:ext cx="6781800" cy="620342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Українські вечорниці</a:t>
            </a:r>
            <a:r>
              <a:rPr lang="uk-UA" b="1" i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" y="882365"/>
            <a:ext cx="94640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	 Вечорниці — </a:t>
            </a:r>
            <a:r>
              <a:rPr lang="uk-UA" sz="2400" dirty="0" smtClean="0"/>
              <a:t>це </a:t>
            </a:r>
            <a:r>
              <a:rPr lang="uk-UA" sz="2400" dirty="0"/>
              <a:t>не сучасна дискотека. Дівчата додавали сюди трішки хатньої роботи — вишивання, шиття, але не для того, щоб її виконати, а щоб показати, які вони майстрині майбутнім </a:t>
            </a:r>
            <a:r>
              <a:rPr lang="uk-UA" sz="2400" dirty="0" smtClean="0"/>
              <a:t>претендентам </a:t>
            </a:r>
            <a:r>
              <a:rPr lang="uk-UA" sz="2400" dirty="0"/>
              <a:t>у чоловіки. Також їхні матері давали із собою трішки продуктів, щоб приготувати, приміром, традиційні вареники на Андрія. </a:t>
            </a:r>
            <a:r>
              <a:rPr lang="uk-UA" sz="2400" dirty="0" smtClean="0"/>
              <a:t>В нас вони проходять 13 грудня.</a:t>
            </a:r>
          </a:p>
          <a:p>
            <a:endParaRPr lang="uk-UA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025" y="-1"/>
            <a:ext cx="242397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425</Words>
  <Application>Microsoft Office PowerPoint</Application>
  <PresentationFormat>Произвольный</PresentationFormat>
  <Paragraphs>70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Міні-проект  Черповодівської ЗОШ І-ІІст «Народні та родинні традиції  мого краю»</vt:lpstr>
      <vt:lpstr>Презентация PowerPoint</vt:lpstr>
      <vt:lpstr>Презентация PowerPoint</vt:lpstr>
      <vt:lpstr>Презентация PowerPoint</vt:lpstr>
      <vt:lpstr>Існують прикмети, пов'язані з цим:</vt:lpstr>
      <vt:lpstr>Святкування Івана Купала в с.Черповодах  біля будинку культури.</vt:lpstr>
      <vt:lpstr>Презентация PowerPoint</vt:lpstr>
      <vt:lpstr>Презентация PowerPoint</vt:lpstr>
      <vt:lpstr>Українські вечорниці.</vt:lpstr>
      <vt:lpstr>Презентация PowerPoint</vt:lpstr>
      <vt:lpstr>Презентация PowerPoint</vt:lpstr>
      <vt:lpstr>Презентация PowerPoint</vt:lpstr>
      <vt:lpstr>Новорічні свята.</vt:lpstr>
      <vt:lpstr>Новий рік у школі</vt:lpstr>
      <vt:lpstr>Презентация PowerPoint</vt:lpstr>
      <vt:lpstr>Презентация PowerPoint</vt:lpstr>
      <vt:lpstr>Конкурс щедрівок та колядок народним ансамблю «Калинонька» в м. Умані біля музею Т.Г. Шевченка.</vt:lpstr>
      <vt:lpstr>Презентация PowerPoint</vt:lpstr>
      <vt:lpstr>Адреси сайтів з яких використана інформація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Міні-проект  «Народні та родинні традиції мого краю»</dc:title>
  <dc:creator>Олександр</dc:creator>
  <cp:lastModifiedBy>кr</cp:lastModifiedBy>
  <cp:revision>75</cp:revision>
  <dcterms:created xsi:type="dcterms:W3CDTF">2019-10-16T14:22:39Z</dcterms:created>
  <dcterms:modified xsi:type="dcterms:W3CDTF">2019-10-25T12:12:42Z</dcterms:modified>
</cp:coreProperties>
</file>